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0696bab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0696bab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0696bab7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00696bab7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0696bab7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0696bab7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Test used to compare differences between 2 independent groups and is not normally distributed.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0696bab7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0696bab7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divided the alpha by 5 because according to the multiple comparison problem, if we are performing simultaneous tests, the likelihood of a ‘significant finding’ is increased, so to compensate, we lower alpha by dividing it by the number of tests we are conducting.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00696bab7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00696bab7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00696bab7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00696bab7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00696bab7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00696bab7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00696bab7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00696bab7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0696bab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0696bab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0696bab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0696bab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0696bab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0696bab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stock photography site with photos to be used for any creative purpose: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Advertisement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Graphics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Pictures in Articles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name it!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00696bab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00696bab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reason I chose was Unsplash because they give a weighted average of color in hex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sites did not provide color through API requests photo metadata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more about that later…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I post my photos on there, here’s my link and my profile page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00696bab7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00696bab7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I said, pictures can be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00696bab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00696bab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we have to back any findings with data so we know we want to do a test, but which test?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long tail test, we cut out bottom 1% and top 1% BECAUSE:   (0.057% - 0.68%)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photo could be skewing our graph if it has an abnormally low VIEW count, inflating the dl percentage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needed to figure out was if this thing was NORMAL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glance, it doesn’t look like it, but we’ll check with: stats.normaltest(‘dl_percent’)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0.3301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0696bab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0696bab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considered an outlier? (0.983%)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Unproportionally high percentage due to when it was uploaded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Not representative most pictures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0696bab7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0696bab7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considered an outlier? (0.017%)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Unproportionally low percentage due to when it was uploaded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Not representative most pictures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0696bab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0696bab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1.jpg"/><Relationship Id="rId6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jpg"/><Relationship Id="rId6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Coloring User Engagement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Stock Photography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the effects of color measured on user engagement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336502" y="4155700"/>
            <a:ext cx="133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075" y="1053700"/>
            <a:ext cx="5371050" cy="3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1700975"/>
            <a:ext cx="39147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-533400" y="1892550"/>
            <a:ext cx="90486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Hypothesis Test</a:t>
            </a:r>
            <a:endParaRPr sz="480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262850" y="2908225"/>
            <a:ext cx="69381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Does the color in an image affect whether a person engages with that picture or not?</a:t>
            </a:r>
            <a:r>
              <a:rPr lang="en"/>
              <a:t> 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6550750" y="1878875"/>
            <a:ext cx="21168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400"/>
              <a:t>Mann-Whitney U Test</a:t>
            </a:r>
            <a:endParaRPr i="1"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597525" y="0"/>
            <a:ext cx="86181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Question:  Does the color in an image affect whether a person engages with that picture or not?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457875" y="1490013"/>
            <a:ext cx="8686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= 0.05 / 5 = 0.01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P-value: 0.990	</a:t>
            </a:r>
            <a:r>
              <a:rPr lang="en"/>
              <a:t>				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Conclusion:  </a:t>
            </a:r>
            <a:r>
              <a:rPr lang="en"/>
              <a:t>Fail to reject the null</a:t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61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Non-White against White Pictures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457875" y="0"/>
            <a:ext cx="8686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Null Hypothesis: </a:t>
            </a:r>
            <a:r>
              <a:rPr lang="en" sz="1600"/>
              <a:t> </a:t>
            </a:r>
            <a:r>
              <a:rPr i="1" lang="en" sz="1600"/>
              <a:t>Engagement for not-white picture &gt; engagement of white pictures</a:t>
            </a:r>
            <a:endParaRPr i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00" y="1530050"/>
            <a:ext cx="36385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747" y="1317779"/>
            <a:ext cx="1899151" cy="284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56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U-Tests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207650" y="4167250"/>
            <a:ext cx="36384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0.894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Conclusion: Fail to reject the null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1510775"/>
            <a:ext cx="36385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375" y="1510775"/>
            <a:ext cx="36385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779750" y="4193950"/>
            <a:ext cx="22542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0.001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Conclusion: Reject the Null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963" y="4041996"/>
            <a:ext cx="1674029" cy="111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800" y="580926"/>
            <a:ext cx="1907655" cy="10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56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U-Tests (cont.)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503075" y="4193950"/>
            <a:ext cx="36384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0.198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Conclusion: Fail to reject the null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5389100" y="4216900"/>
            <a:ext cx="23622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0.006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Conclusion: Reject the null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00" y="1358375"/>
            <a:ext cx="36385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600" y="1358375"/>
            <a:ext cx="36385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200" y="1774699"/>
            <a:ext cx="1105300" cy="16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662297" y="3642951"/>
            <a:ext cx="1200430" cy="18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might! Only colors labeled </a:t>
            </a:r>
            <a:r>
              <a:rPr b="1" lang="en" sz="1800"/>
              <a:t>yellow</a:t>
            </a:r>
            <a:r>
              <a:rPr lang="en" sz="1800"/>
              <a:t> and </a:t>
            </a:r>
            <a:r>
              <a:rPr b="1" lang="en" sz="1800"/>
              <a:t>cyan</a:t>
            </a:r>
            <a:r>
              <a:rPr lang="en" sz="1800"/>
              <a:t> showed significance.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Photos labeled by their weighted average may not be accurate.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597525" y="0"/>
            <a:ext cx="86181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Question:  </a:t>
            </a:r>
            <a:r>
              <a:rPr lang="en" sz="1500"/>
              <a:t>Does the color in an image affect whether a person engages with that picture or not?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ctrTitle"/>
          </p:nvPr>
        </p:nvSpPr>
        <p:spPr>
          <a:xfrm>
            <a:off x="2891575" y="2093550"/>
            <a:ext cx="33642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19" name="Google Shape;219;p28"/>
          <p:cNvSpPr txBox="1"/>
          <p:nvPr>
            <p:ph idx="1" type="subTitle"/>
          </p:nvPr>
        </p:nvSpPr>
        <p:spPr>
          <a:xfrm>
            <a:off x="2873275" y="3049950"/>
            <a:ext cx="36111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GitHub:    /aaronhjlee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Linkedin:    /aaronhjlee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Unsplash:    @aaronhjlee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645"/>
            <a:ext cx="9144001" cy="407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</a:t>
            </a:r>
            <a:endParaRPr sz="36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2234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Does the color in an image affect whether a person engages with that picture or not?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0" y="1210250"/>
            <a:ext cx="9048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is Unsplash.com?</a:t>
            </a:r>
            <a:endParaRPr sz="48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22195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Stock photography website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Download and use without paying royalties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Advertisement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Graphics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Pictures in articles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Specific Photo meta-data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View, downloads, user, upload date, </a:t>
            </a:r>
            <a:r>
              <a:rPr b="1" lang="en" sz="1400"/>
              <a:t>COLOR, </a:t>
            </a:r>
            <a:r>
              <a:rPr lang="en" sz="1400"/>
              <a:t>etc.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350"/>
            <a:ext cx="91440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5227325" y="102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Unsplash.com</a:t>
            </a:r>
            <a:r>
              <a:rPr lang="en" sz="1000"/>
              <a:t>/users/aaronhjlee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measure use engagement?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50" y="2240363"/>
            <a:ext cx="1938125" cy="19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50" y="2240375"/>
            <a:ext cx="1938125" cy="19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41058"/>
            <a:ext cx="4116125" cy="300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50" y="1402900"/>
            <a:ext cx="4041491" cy="30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2482400" y="4314950"/>
            <a:ext cx="294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P-Value: 0.3301   ~</a:t>
            </a:r>
            <a:endParaRPr sz="2000"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798200" y="4399876"/>
            <a:ext cx="27858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 a normal distribution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359275" y="4659375"/>
            <a:ext cx="14850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Alpha = 0.05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609825"/>
            <a:ext cx="291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Percentage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844650" y="555675"/>
            <a:ext cx="1446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208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36,829</a:t>
            </a:r>
            <a:endParaRPr sz="18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26" y="1657875"/>
            <a:ext cx="3292525" cy="3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35" y="1345550"/>
            <a:ext cx="2487826" cy="372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/>
          <p:nvPr/>
        </p:nvCxnSpPr>
        <p:spPr>
          <a:xfrm>
            <a:off x="4179300" y="1038675"/>
            <a:ext cx="77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5189072" y="960105"/>
            <a:ext cx="211800" cy="21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 flipH="1" rot="10800000">
            <a:off x="5174650" y="953875"/>
            <a:ext cx="227400" cy="22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5495850" y="797175"/>
            <a:ext cx="63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cxnSp>
        <p:nvCxnSpPr>
          <p:cNvPr id="136" name="Google Shape;136;p19"/>
          <p:cNvCxnSpPr/>
          <p:nvPr/>
        </p:nvCxnSpPr>
        <p:spPr>
          <a:xfrm>
            <a:off x="6208500" y="962475"/>
            <a:ext cx="43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6208500" y="1105075"/>
            <a:ext cx="43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784250" y="797175"/>
            <a:ext cx="11241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0.564%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609825"/>
            <a:ext cx="291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Percentage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532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57102"/>
            <a:ext cx="4352175" cy="290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25" y="1758700"/>
            <a:ext cx="4352175" cy="29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616050" y="555675"/>
            <a:ext cx="1446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3,202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14,758,174</a:t>
            </a:r>
            <a:endParaRPr sz="1800"/>
          </a:p>
        </p:txBody>
      </p:sp>
      <p:cxnSp>
        <p:nvCxnSpPr>
          <p:cNvPr id="148" name="Google Shape;148;p20"/>
          <p:cNvCxnSpPr/>
          <p:nvPr/>
        </p:nvCxnSpPr>
        <p:spPr>
          <a:xfrm>
            <a:off x="3950700" y="1038675"/>
            <a:ext cx="77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189072" y="960105"/>
            <a:ext cx="211800" cy="21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0"/>
          <p:cNvCxnSpPr/>
          <p:nvPr/>
        </p:nvCxnSpPr>
        <p:spPr>
          <a:xfrm flipH="1" rot="10800000">
            <a:off x="5174650" y="953875"/>
            <a:ext cx="227400" cy="22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5495850" y="797175"/>
            <a:ext cx="63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cxnSp>
        <p:nvCxnSpPr>
          <p:cNvPr id="152" name="Google Shape;152;p20"/>
          <p:cNvCxnSpPr/>
          <p:nvPr/>
        </p:nvCxnSpPr>
        <p:spPr>
          <a:xfrm>
            <a:off x="6208500" y="962475"/>
            <a:ext cx="43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6208500" y="1105075"/>
            <a:ext cx="43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6784250" y="797175"/>
            <a:ext cx="11241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0.0217%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4016"/>
            <a:ext cx="9143999" cy="466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